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8" r:id="rId2"/>
    <p:sldId id="272" r:id="rId3"/>
    <p:sldId id="279" r:id="rId4"/>
    <p:sldId id="273" r:id="rId5"/>
    <p:sldId id="302" r:id="rId6"/>
    <p:sldId id="281" r:id="rId7"/>
    <p:sldId id="303" r:id="rId8"/>
    <p:sldId id="260" r:id="rId9"/>
    <p:sldId id="301" r:id="rId10"/>
    <p:sldId id="300" r:id="rId11"/>
    <p:sldId id="282" r:id="rId12"/>
    <p:sldId id="284" r:id="rId13"/>
    <p:sldId id="285" r:id="rId14"/>
    <p:sldId id="262" r:id="rId15"/>
    <p:sldId id="264" r:id="rId16"/>
    <p:sldId id="266" r:id="rId17"/>
    <p:sldId id="268" r:id="rId18"/>
    <p:sldId id="278" r:id="rId19"/>
    <p:sldId id="286" r:id="rId20"/>
    <p:sldId id="290" r:id="rId21"/>
    <p:sldId id="289" r:id="rId22"/>
    <p:sldId id="288" r:id="rId23"/>
    <p:sldId id="291" r:id="rId24"/>
    <p:sldId id="292" r:id="rId25"/>
    <p:sldId id="293" r:id="rId26"/>
    <p:sldId id="298" r:id="rId27"/>
    <p:sldId id="2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7710" autoAdjust="0"/>
  </p:normalViewPr>
  <p:slideViewPr>
    <p:cSldViewPr>
      <p:cViewPr>
        <p:scale>
          <a:sx n="100" d="100"/>
          <a:sy n="100" d="100"/>
        </p:scale>
        <p:origin x="-950" y="31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24A09-3029-4B4A-AF31-5523C9F350E9}" type="datetimeFigureOut">
              <a:rPr lang="en-US" smtClean="0"/>
              <a:pPr/>
              <a:t>3/8/2025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75E42-D4A4-436C-8EC9-7C14907A381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Website address www.upsc.gov.in   (Home page)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75E42-D4A4-436C-8EC9-7C14907A381E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</a:t>
            </a:r>
            <a:r>
              <a:rPr lang="en-US" baseline="0" dirty="0" smtClean="0"/>
              <a:t> the state level we have www.hppsc.hp.gov.in      (Home page)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75E42-D4A4-436C-8EC9-7C14907A381E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75E42-D4A4-436C-8EC9-7C14907A381E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75E42-D4A4-436C-8EC9-7C14907A381E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</a:t>
            </a:r>
            <a:r>
              <a:rPr lang="en-US" baseline="0" dirty="0" smtClean="0"/>
              <a:t> university (distance education)  website address www.ignou.ac.in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75E42-D4A4-436C-8EC9-7C14907A381E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75E42-D4A4-436C-8EC9-7C14907A381E}" type="slidenum">
              <a:rPr lang="en-IN" smtClean="0"/>
              <a:pPr/>
              <a:t>25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5365-30D5-4CBD-BFA8-1668DD4AB81D}" type="datetimeFigureOut">
              <a:rPr lang="en-US" smtClean="0"/>
              <a:pPr/>
              <a:t>3/8/2025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D6F8-DE2C-4C87-A6D2-7BFF938A00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5365-30D5-4CBD-BFA8-1668DD4AB81D}" type="datetimeFigureOut">
              <a:rPr lang="en-US" smtClean="0"/>
              <a:pPr/>
              <a:t>3/8/2025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D6F8-DE2C-4C87-A6D2-7BFF938A00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5365-30D5-4CBD-BFA8-1668DD4AB81D}" type="datetimeFigureOut">
              <a:rPr lang="en-US" smtClean="0"/>
              <a:pPr/>
              <a:t>3/8/2025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D6F8-DE2C-4C87-A6D2-7BFF938A00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5365-30D5-4CBD-BFA8-1668DD4AB81D}" type="datetimeFigureOut">
              <a:rPr lang="en-US" smtClean="0"/>
              <a:pPr/>
              <a:t>3/8/2025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D6F8-DE2C-4C87-A6D2-7BFF938A00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5365-30D5-4CBD-BFA8-1668DD4AB81D}" type="datetimeFigureOut">
              <a:rPr lang="en-US" smtClean="0"/>
              <a:pPr/>
              <a:t>3/8/2025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D6F8-DE2C-4C87-A6D2-7BFF938A00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5365-30D5-4CBD-BFA8-1668DD4AB81D}" type="datetimeFigureOut">
              <a:rPr lang="en-US" smtClean="0"/>
              <a:pPr/>
              <a:t>3/8/2025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D6F8-DE2C-4C87-A6D2-7BFF938A00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5365-30D5-4CBD-BFA8-1668DD4AB81D}" type="datetimeFigureOut">
              <a:rPr lang="en-US" smtClean="0"/>
              <a:pPr/>
              <a:t>3/8/2025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D6F8-DE2C-4C87-A6D2-7BFF938A00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5365-30D5-4CBD-BFA8-1668DD4AB81D}" type="datetimeFigureOut">
              <a:rPr lang="en-US" smtClean="0"/>
              <a:pPr/>
              <a:t>3/8/2025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D6F8-DE2C-4C87-A6D2-7BFF938A00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5365-30D5-4CBD-BFA8-1668DD4AB81D}" type="datetimeFigureOut">
              <a:rPr lang="en-US" smtClean="0"/>
              <a:pPr/>
              <a:t>3/8/2025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D6F8-DE2C-4C87-A6D2-7BFF938A00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5365-30D5-4CBD-BFA8-1668DD4AB81D}" type="datetimeFigureOut">
              <a:rPr lang="en-US" smtClean="0"/>
              <a:pPr/>
              <a:t>3/8/2025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D6F8-DE2C-4C87-A6D2-7BFF938A00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5365-30D5-4CBD-BFA8-1668DD4AB81D}" type="datetimeFigureOut">
              <a:rPr lang="en-US" smtClean="0"/>
              <a:pPr/>
              <a:t>3/8/2025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D6F8-DE2C-4C87-A6D2-7BFF938A00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75365-30D5-4CBD-BFA8-1668DD4AB81D}" type="datetimeFigureOut">
              <a:rPr lang="en-US" smtClean="0"/>
              <a:pPr/>
              <a:t>3/8/2025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7D6F8-DE2C-4C87-A6D2-7BFF938A001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gcindia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diancoastguard.nic.i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c.gov.in/" TargetMode="External"/><Relationship Id="rId2" Type="http://schemas.openxmlformats.org/officeDocument/2006/relationships/hyperlink" Target="http://www.igear.gov.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arconlineexam.in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nipe.gov.in/" TargetMode="External"/><Relationship Id="rId2" Type="http://schemas.openxmlformats.org/officeDocument/2006/relationships/hyperlink" Target="http://www.nsnis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sconline.nic.in/" TargetMode="External"/><Relationship Id="rId2" Type="http://schemas.openxmlformats.org/officeDocument/2006/relationships/hyperlink" Target="http://www.upsc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ppsc.gov.i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reerairforce.nic.i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msme.gov.in/" TargetMode="External"/><Relationship Id="rId3" Type="http://schemas.openxmlformats.org/officeDocument/2006/relationships/hyperlink" Target="http://www.dst.gov.in/" TargetMode="External"/><Relationship Id="rId7" Type="http://schemas.openxmlformats.org/officeDocument/2006/relationships/hyperlink" Target="http://mofpi.nic.in/" TargetMode="External"/><Relationship Id="rId2" Type="http://schemas.openxmlformats.org/officeDocument/2006/relationships/hyperlink" Target="http://www.csir.re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ar.org.in/" TargetMode="External"/><Relationship Id="rId5" Type="http://schemas.openxmlformats.org/officeDocument/2006/relationships/hyperlink" Target="http://dbtindia.nic.in/" TargetMode="External"/><Relationship Id="rId4" Type="http://schemas.openxmlformats.org/officeDocument/2006/relationships/hyperlink" Target="http://drdo.gov.i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786058"/>
            <a:ext cx="7572428" cy="221457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Rakesh Rathore 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Associate Professor of Physics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Government Degree College Chamba (H. P.)  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Today --- dated 18/03/2024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1214422"/>
            <a:ext cx="7143800" cy="1785950"/>
          </a:xfrm>
        </p:spPr>
        <p:txBody>
          <a:bodyPr>
            <a:normAutofit fontScale="92500"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Job and Study Opportunities after B.Sc. (Bachelor of Science)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524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Oil and Natural Gas Commission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2895600"/>
          </a:xfrm>
        </p:spPr>
        <p:txBody>
          <a:bodyPr/>
          <a:lstStyle/>
          <a:p>
            <a:pPr algn="ctr">
              <a:buNone/>
            </a:pPr>
            <a:r>
              <a:rPr lang="en-US" u="sng" dirty="0" smtClean="0">
                <a:hlinkClick r:id="rId2"/>
              </a:rPr>
              <a:t>www.ongcindia.org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Post: Technical Assistant G-III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 Physics/ Geophysics — M. Sc.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6"/>
            <a:ext cx="9144000" cy="681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en-US" sz="6700" dirty="0" smtClean="0">
                <a:solidFill>
                  <a:srgbClr val="FF0000"/>
                </a:solidFill>
              </a:rPr>
              <a:t>INDIAN COST GUARD</a:t>
            </a: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sz="2000" dirty="0" smtClean="0">
                <a:hlinkClick r:id="rId2"/>
              </a:rPr>
              <a:t>www.indiancoastguard.nic.in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458200" cy="3786214"/>
          </a:xfrm>
        </p:spPr>
        <p:txBody>
          <a:bodyPr>
            <a:normAutofit fontScale="47500" lnSpcReduction="20000"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General Duty Commandants</a:t>
            </a:r>
            <a:r>
              <a:rPr lang="en-US" dirty="0" smtClean="0"/>
              <a:t>: B. Sc. (</a:t>
            </a:r>
            <a:r>
              <a:rPr lang="en-US" dirty="0" err="1" smtClean="0"/>
              <a:t>Phy</a:t>
            </a:r>
            <a:r>
              <a:rPr lang="en-US" dirty="0" smtClean="0"/>
              <a:t> &amp; </a:t>
            </a:r>
            <a:r>
              <a:rPr lang="en-US" dirty="0" err="1" smtClean="0"/>
              <a:t>Maths</a:t>
            </a:r>
            <a:r>
              <a:rPr lang="en-US" dirty="0" smtClean="0"/>
              <a:t>) 60% ; 12</a:t>
            </a:r>
            <a:r>
              <a:rPr lang="en-US" baseline="30000" dirty="0" smtClean="0"/>
              <a:t>th</a:t>
            </a:r>
            <a:r>
              <a:rPr lang="en-US" dirty="0" smtClean="0"/>
              <a:t> min 60% in </a:t>
            </a:r>
            <a:r>
              <a:rPr lang="en-US" dirty="0" err="1" smtClean="0"/>
              <a:t>Phy</a:t>
            </a:r>
            <a:r>
              <a:rPr lang="en-US" dirty="0" smtClean="0"/>
              <a:t> &amp; </a:t>
            </a:r>
            <a:r>
              <a:rPr lang="en-US" dirty="0" err="1" smtClean="0"/>
              <a:t>Maths</a:t>
            </a:r>
            <a:r>
              <a:rPr lang="en-US" dirty="0" smtClean="0"/>
              <a:t>.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GD- Pilot/Navigator/Observer</a:t>
            </a:r>
            <a:r>
              <a:rPr lang="en-US" dirty="0" smtClean="0"/>
              <a:t>: B. Sc. (</a:t>
            </a:r>
            <a:r>
              <a:rPr lang="en-US" dirty="0" err="1" smtClean="0"/>
              <a:t>Phy</a:t>
            </a:r>
            <a:r>
              <a:rPr lang="en-US" dirty="0" smtClean="0"/>
              <a:t> &amp; </a:t>
            </a:r>
            <a:r>
              <a:rPr lang="en-US" dirty="0" err="1" smtClean="0"/>
              <a:t>Maths</a:t>
            </a:r>
            <a:r>
              <a:rPr lang="en-US" dirty="0" smtClean="0"/>
              <a:t>) 60% ; 12</a:t>
            </a:r>
            <a:r>
              <a:rPr lang="en-US" baseline="30000" dirty="0" smtClean="0"/>
              <a:t>th</a:t>
            </a:r>
            <a:r>
              <a:rPr lang="en-US" dirty="0" smtClean="0"/>
              <a:t> min 60% in </a:t>
            </a:r>
            <a:r>
              <a:rPr lang="en-US" dirty="0" err="1" smtClean="0"/>
              <a:t>Phy</a:t>
            </a:r>
            <a:r>
              <a:rPr lang="en-US" dirty="0" smtClean="0"/>
              <a:t> &amp; </a:t>
            </a:r>
            <a:r>
              <a:rPr lang="en-US" dirty="0" err="1" smtClean="0"/>
              <a:t>Maths</a:t>
            </a:r>
            <a:r>
              <a:rPr lang="en-US" dirty="0" smtClean="0"/>
              <a:t>.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GD ( Women)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smtClean="0"/>
              <a:t>B. Sc. (</a:t>
            </a:r>
            <a:r>
              <a:rPr lang="en-US" dirty="0" err="1" smtClean="0"/>
              <a:t>Phy</a:t>
            </a:r>
            <a:r>
              <a:rPr lang="en-US" dirty="0" smtClean="0"/>
              <a:t> &amp; </a:t>
            </a:r>
            <a:r>
              <a:rPr lang="en-US" dirty="0" err="1" smtClean="0"/>
              <a:t>Maths</a:t>
            </a:r>
            <a:r>
              <a:rPr lang="en-US" dirty="0" smtClean="0"/>
              <a:t>) 60% ; 12</a:t>
            </a:r>
            <a:r>
              <a:rPr lang="en-US" baseline="30000" dirty="0" smtClean="0"/>
              <a:t>th</a:t>
            </a:r>
            <a:r>
              <a:rPr lang="en-US" dirty="0" smtClean="0"/>
              <a:t> min 60% in </a:t>
            </a:r>
            <a:r>
              <a:rPr lang="en-US" dirty="0" err="1" smtClean="0"/>
              <a:t>Phy</a:t>
            </a:r>
            <a:r>
              <a:rPr lang="en-US" dirty="0" smtClean="0"/>
              <a:t> &amp; </a:t>
            </a:r>
            <a:r>
              <a:rPr lang="en-US" dirty="0" err="1" smtClean="0"/>
              <a:t>Maths</a:t>
            </a:r>
            <a:r>
              <a:rPr lang="en-US" dirty="0" smtClean="0"/>
              <a:t>. ( Short Service Commission)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Short Service Commission</a:t>
            </a:r>
            <a:r>
              <a:rPr lang="en-US" dirty="0" smtClean="0"/>
              <a:t>: 8-10 Years: Pilots (Helicopter and Fixed Choppers): 12</a:t>
            </a:r>
            <a:r>
              <a:rPr lang="en-US" baseline="30000" dirty="0" smtClean="0"/>
              <a:t>th</a:t>
            </a:r>
            <a:r>
              <a:rPr lang="en-US" dirty="0" smtClean="0"/>
              <a:t> min 60% in </a:t>
            </a:r>
            <a:r>
              <a:rPr lang="en-US" dirty="0" err="1" smtClean="0"/>
              <a:t>Phy</a:t>
            </a:r>
            <a:r>
              <a:rPr lang="en-US" dirty="0" smtClean="0"/>
              <a:t> &amp; </a:t>
            </a:r>
            <a:r>
              <a:rPr lang="en-US" dirty="0" err="1" smtClean="0"/>
              <a:t>Maths</a:t>
            </a:r>
            <a:r>
              <a:rPr lang="en-US" dirty="0" smtClean="0"/>
              <a:t>. Valid Commercial pilot License, approved by DGCA.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Selection</a:t>
            </a:r>
            <a:r>
              <a:rPr lang="en-US" dirty="0" smtClean="0"/>
              <a:t>: Application Online, Entrance Exam. </a:t>
            </a:r>
          </a:p>
          <a:p>
            <a:r>
              <a:rPr lang="en-US" sz="3600" b="1" dirty="0" smtClean="0">
                <a:solidFill>
                  <a:srgbClr val="00B0F0"/>
                </a:solidFill>
              </a:rPr>
              <a:t>Height</a:t>
            </a:r>
            <a:r>
              <a:rPr lang="en-US" dirty="0" smtClean="0"/>
              <a:t>: 157 cm (M); 152 cm (W) </a:t>
            </a:r>
          </a:p>
          <a:p>
            <a:r>
              <a:rPr lang="en-US" dirty="0" smtClean="0"/>
              <a:t>SSC-CPC (M/F): 162.5 cm min – 197 cm Max, Leg length- 99cm.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Weight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Proportionate to height and Age +/- 10%</a:t>
            </a:r>
          </a:p>
          <a:p>
            <a:r>
              <a:rPr lang="en-US" sz="3600" b="1" dirty="0" smtClean="0">
                <a:solidFill>
                  <a:srgbClr val="00B050"/>
                </a:solidFill>
              </a:rPr>
              <a:t>Chest</a:t>
            </a:r>
            <a:r>
              <a:rPr lang="en-US" dirty="0" smtClean="0"/>
              <a:t>: Well Proportionate min. Exp. 5 cm.</a:t>
            </a:r>
          </a:p>
          <a:p>
            <a:r>
              <a:rPr lang="en-US" sz="3600" b="1" dirty="0" smtClean="0">
                <a:solidFill>
                  <a:srgbClr val="0070C0"/>
                </a:solidFill>
              </a:rPr>
              <a:t>Eye Sight</a:t>
            </a:r>
            <a:r>
              <a:rPr lang="en-US" dirty="0" smtClean="0"/>
              <a:t>: 6/6; 6/9 with glasses; 6/9 correctable to 6/6 without glasses.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Scale</a:t>
            </a:r>
            <a:r>
              <a:rPr lang="en-US" dirty="0" smtClean="0"/>
              <a:t>: Asst. Comdt. - 15600-39100 GP: 5400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Central Bureau of Investigation (CBI)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1"/>
            <a:ext cx="8229600" cy="3009911"/>
          </a:xfrm>
        </p:spPr>
        <p:txBody>
          <a:bodyPr/>
          <a:lstStyle/>
          <a:p>
            <a:r>
              <a:rPr lang="en-US" dirty="0" smtClean="0"/>
              <a:t>Post: Investigation Grade –II / Technician	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Eligibility: B. Sc. with Physics, Mathematics or Computer Science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Selection : Written Test +PI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57163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Indian Forest Service Examination (UPSC)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8868"/>
            <a:ext cx="8305800" cy="369729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u="sng" dirty="0" smtClean="0"/>
              <a:t>www.upsc.gov.in</a:t>
            </a: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Eligibility: B. Sc. – Physics, Chemistry, Botany, Geology, Agri. Forestry, etc</a:t>
            </a:r>
          </a:p>
          <a:p>
            <a:r>
              <a:rPr lang="en-US" dirty="0" smtClean="0"/>
              <a:t>Age Limit: 21-30 for general + 3 years for SC, ST</a:t>
            </a:r>
          </a:p>
          <a:p>
            <a:r>
              <a:rPr lang="en-US" dirty="0" smtClean="0"/>
              <a:t>Attempts: GC: Four; OBC: Seven; SC/ ST: No Limit.</a:t>
            </a:r>
          </a:p>
          <a:p>
            <a:r>
              <a:rPr lang="en-US" dirty="0" smtClean="0"/>
              <a:t>Physical Standards:-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5716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UNION PUBLIC SERVICE COMMISSION (UPSC)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Indian foreign Services – IFS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Indian Administrative Services – IAS</a:t>
            </a:r>
          </a:p>
          <a:p>
            <a:r>
              <a:rPr lang="en-US" dirty="0" smtClean="0"/>
              <a:t>Indian Police  Services - IPS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Indian Revenue Services – IRS</a:t>
            </a:r>
          </a:p>
          <a:p>
            <a:r>
              <a:rPr lang="en-US" dirty="0" smtClean="0"/>
              <a:t>Group A and Group B Services in various Central and State Govt. Departments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http://www.upsc.gov.in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BARC,    IGCAR 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en-IN" b="1" dirty="0" smtClean="0"/>
              <a:t>Indira Gandhi Centre for Atomic Research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21471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b="1" dirty="0" smtClean="0"/>
              <a:t>		</a:t>
            </a:r>
            <a:r>
              <a:rPr lang="fr-FR" dirty="0" smtClean="0"/>
              <a:t> </a:t>
            </a:r>
            <a:r>
              <a:rPr lang="fr-FR" u="sng" dirty="0" smtClean="0">
                <a:hlinkClick r:id="rId2"/>
              </a:rPr>
              <a:t>www.igcar.gov.in</a:t>
            </a:r>
            <a:r>
              <a:rPr lang="fr-FR" dirty="0" smtClean="0"/>
              <a:t>   </a:t>
            </a:r>
            <a:r>
              <a:rPr lang="fr-FR" u="sng" dirty="0" smtClean="0">
                <a:hlinkClick r:id="rId3"/>
              </a:rPr>
              <a:t>www.barc.gov.in</a:t>
            </a:r>
            <a:r>
              <a:rPr lang="en-US" dirty="0" smtClean="0"/>
              <a:t>  			</a:t>
            </a:r>
            <a:r>
              <a:rPr lang="fr-FR" u="sng" dirty="0" smtClean="0">
                <a:hlinkClick r:id="rId4"/>
              </a:rPr>
              <a:t>www.barconlineexam.in</a:t>
            </a:r>
            <a:r>
              <a:rPr lang="en-US" dirty="0" smtClean="0"/>
              <a:t> </a:t>
            </a:r>
          </a:p>
          <a:p>
            <a:r>
              <a:rPr lang="fr-FR" dirty="0" smtClean="0"/>
              <a:t>	Post: -</a:t>
            </a:r>
            <a:r>
              <a:rPr lang="en-IN" dirty="0" smtClean="0"/>
              <a:t>Scientific Officer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>
                <a:solidFill>
                  <a:srgbClr val="00B050"/>
                </a:solidFill>
              </a:rPr>
              <a:t>1) </a:t>
            </a:r>
            <a:r>
              <a:rPr lang="fr-FR" dirty="0" err="1" smtClean="0">
                <a:solidFill>
                  <a:srgbClr val="00B050"/>
                </a:solidFill>
              </a:rPr>
              <a:t>Scientific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Officer</a:t>
            </a:r>
            <a:r>
              <a:rPr lang="fr-FR" dirty="0" smtClean="0">
                <a:solidFill>
                  <a:srgbClr val="00B050"/>
                </a:solidFill>
              </a:rPr>
              <a:t>  - C: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dirty="0" smtClean="0"/>
              <a:t>M. Sc.  Physics, Material Science, Nuclear Physics.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2) Scientific Officer - B: </a:t>
            </a:r>
            <a:r>
              <a:rPr lang="en-US" dirty="0" smtClean="0"/>
              <a:t>M. Sc. Physics, Chem., Biosciences, Geology, Geography.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3) Scientific Assistant -B:  </a:t>
            </a:r>
            <a:r>
              <a:rPr lang="en-US" dirty="0" smtClean="0"/>
              <a:t>B. Sc. – Physics minimum 60% marks.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4) Tradesman, Laboratory: </a:t>
            </a:r>
            <a:r>
              <a:rPr lang="en-US" dirty="0" smtClean="0"/>
              <a:t>- SSC/ HSC – 50 % Marks PCMB 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857388"/>
          </a:xfrm>
        </p:spPr>
        <p:txBody>
          <a:bodyPr>
            <a:normAutofit/>
          </a:bodyPr>
          <a:lstStyle/>
          <a:p>
            <a:r>
              <a:rPr lang="en-US" dirty="0" smtClean="0"/>
              <a:t>Higher Study - Master Degree from the Universities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642910" y="2857496"/>
            <a:ext cx="75724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Master Degree 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M. Sc. Nuclear Physics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M.Sc. PHYSICS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M.Sc. (Chemistry)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M.Sc. (Botany)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M.Sc. (Zoology)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MCA (computer Applications)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M.Sc. (computer Science) from any University / institute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Survey by Students Response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35004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Interactions with students </a:t>
            </a:r>
          </a:p>
          <a:p>
            <a:r>
              <a:rPr lang="en-US" dirty="0" smtClean="0"/>
              <a:t>Results of the Survey indicate that small number of students know about jobs in government sector.</a:t>
            </a:r>
          </a:p>
          <a:p>
            <a:r>
              <a:rPr lang="en-US" dirty="0" smtClean="0"/>
              <a:t>Majority of the students told that they will go for </a:t>
            </a:r>
            <a:r>
              <a:rPr lang="en-US" dirty="0" err="1" smtClean="0"/>
              <a:t>B.Ed</a:t>
            </a:r>
            <a:r>
              <a:rPr lang="en-US" dirty="0" smtClean="0"/>
              <a:t> after B.Sc. / B.A. </a:t>
            </a:r>
          </a:p>
          <a:p>
            <a:r>
              <a:rPr lang="en-US" dirty="0" smtClean="0"/>
              <a:t>Medical and Non Medical Stream of 10 + 2 system</a:t>
            </a:r>
          </a:p>
          <a:p>
            <a:r>
              <a:rPr lang="en-US" dirty="0" smtClean="0"/>
              <a:t>18-03-2024</a:t>
            </a:r>
          </a:p>
          <a:p>
            <a:r>
              <a:rPr lang="en-US" dirty="0" smtClean="0"/>
              <a:t>Part 1 --- common</a:t>
            </a:r>
          </a:p>
          <a:p>
            <a:r>
              <a:rPr lang="en-US" dirty="0" smtClean="0"/>
              <a:t>Part 2----- specific for B.Sc.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50019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Interested in SPORTS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 lvl="0"/>
            <a:r>
              <a:rPr lang="en-US" dirty="0" err="1" smtClean="0"/>
              <a:t>Netaji</a:t>
            </a:r>
            <a:r>
              <a:rPr lang="en-US" dirty="0" smtClean="0"/>
              <a:t> </a:t>
            </a:r>
            <a:r>
              <a:rPr lang="en-US" dirty="0" err="1" smtClean="0"/>
              <a:t>Subhas</a:t>
            </a:r>
            <a:r>
              <a:rPr lang="en-US" dirty="0" smtClean="0"/>
              <a:t> National Institute of Sports, Patiala. </a:t>
            </a:r>
            <a:r>
              <a:rPr lang="en-US" u="sng" dirty="0" smtClean="0">
                <a:hlinkClick r:id="rId2"/>
              </a:rPr>
              <a:t>www.nsnis.org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Lakshmibai</a:t>
            </a:r>
            <a:r>
              <a:rPr lang="en-US" dirty="0" smtClean="0"/>
              <a:t> National Institute of Physical Education (LNIPE), Gwalior. </a:t>
            </a:r>
            <a:r>
              <a:rPr lang="en-US" u="sng" dirty="0" smtClean="0">
                <a:hlinkClick r:id="rId3"/>
              </a:rPr>
              <a:t>www.lnipe.gov.in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357298"/>
            <a:ext cx="7715304" cy="5000660"/>
          </a:xfrm>
        </p:spPr>
        <p:txBody>
          <a:bodyPr>
            <a:normAutofit fontScale="62500" lnSpcReduction="20000"/>
          </a:bodyPr>
          <a:lstStyle/>
          <a:p>
            <a:pPr marL="514350" indent="-514350" algn="ctr">
              <a:buNone/>
            </a:pPr>
            <a:r>
              <a:rPr lang="en-US" sz="5100" dirty="0" smtClean="0">
                <a:solidFill>
                  <a:srgbClr val="FF0000"/>
                </a:solidFill>
              </a:rPr>
              <a:t>Two year MBA </a:t>
            </a:r>
            <a:r>
              <a:rPr lang="en-US" sz="5100" dirty="0" err="1" smtClean="0">
                <a:solidFill>
                  <a:srgbClr val="FF0000"/>
                </a:solidFill>
              </a:rPr>
              <a:t>Programme</a:t>
            </a:r>
            <a:endParaRPr lang="en-US" sz="5100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US" sz="2900" dirty="0" smtClean="0"/>
              <a:t>( Accelerated, Part-time, Executive, Distance, Dual)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sz="4500" dirty="0" smtClean="0">
                <a:solidFill>
                  <a:srgbClr val="00B050"/>
                </a:solidFill>
              </a:rPr>
              <a:t>El: Any Degree with 50% marks</a:t>
            </a:r>
          </a:p>
          <a:p>
            <a:pPr marL="514350" indent="-514350">
              <a:buNone/>
            </a:pPr>
            <a:r>
              <a:rPr lang="en-US" sz="4500" dirty="0" smtClean="0">
                <a:solidFill>
                  <a:srgbClr val="00B050"/>
                </a:solidFill>
              </a:rPr>
              <a:t>Ad: Entrance Exam + GD + PI</a:t>
            </a:r>
          </a:p>
          <a:p>
            <a:pPr marL="514350" indent="-514350">
              <a:buAutoNum type="arabicPeriod"/>
            </a:pPr>
            <a:r>
              <a:rPr lang="en-US" dirty="0" smtClean="0"/>
              <a:t>Common Entrance Test- CAT</a:t>
            </a:r>
          </a:p>
          <a:p>
            <a:pPr marL="514350" indent="-514350">
              <a:buAutoNum type="arabicPeriod"/>
            </a:pPr>
            <a:r>
              <a:rPr lang="en-US" dirty="0" smtClean="0"/>
              <a:t>AIMS Test for Management Admission- ATMA</a:t>
            </a:r>
          </a:p>
          <a:p>
            <a:pPr marL="514350" indent="-514350">
              <a:buAutoNum type="arabicPeriod"/>
            </a:pPr>
            <a:r>
              <a:rPr lang="en-US" dirty="0" smtClean="0"/>
              <a:t>Commonwealth Executive Management Admission Test- CEMAT</a:t>
            </a:r>
          </a:p>
          <a:p>
            <a:pPr marL="514350" indent="-514350">
              <a:buAutoNum type="arabicPeriod"/>
            </a:pPr>
            <a:r>
              <a:rPr lang="en-US" dirty="0" smtClean="0"/>
              <a:t>Electronic management Admission Test – E-MAT</a:t>
            </a:r>
          </a:p>
          <a:p>
            <a:pPr marL="514350" indent="-514350">
              <a:buAutoNum type="arabicPeriod"/>
            </a:pPr>
            <a:r>
              <a:rPr lang="en-US" dirty="0" smtClean="0"/>
              <a:t>Graduate Management Admission Test – GMAT</a:t>
            </a:r>
          </a:p>
          <a:p>
            <a:pPr marL="514350" indent="-514350">
              <a:buAutoNum type="arabicPeriod"/>
            </a:pPr>
            <a:r>
              <a:rPr lang="en-US" dirty="0" smtClean="0"/>
              <a:t>Management Aptitude Test- MAT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Xaviers</a:t>
            </a:r>
            <a:r>
              <a:rPr lang="en-US" dirty="0" smtClean="0"/>
              <a:t> Admission Test – XAT</a:t>
            </a:r>
          </a:p>
          <a:p>
            <a:pPr marL="514350" indent="-514350">
              <a:buAutoNum type="arabicPeriod"/>
            </a:pPr>
            <a:r>
              <a:rPr lang="en-US" dirty="0" smtClean="0"/>
              <a:t>State Level Common Entrance Test</a:t>
            </a:r>
          </a:p>
          <a:p>
            <a:pPr marL="514350" indent="-514350">
              <a:buAutoNum type="arabicPeriod"/>
            </a:pPr>
            <a:r>
              <a:rPr lang="en-US" dirty="0" smtClean="0"/>
              <a:t>Admission Tests by Individual Institutes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FORENSIC SCIENCE (FORENSICS)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El: B. Sc. with Physics, Chem., Zoo, Botany, </a:t>
            </a:r>
            <a:r>
              <a:rPr lang="en-US" dirty="0" err="1" smtClean="0">
                <a:solidFill>
                  <a:srgbClr val="00B050"/>
                </a:solidFill>
              </a:rPr>
              <a:t>Biochem</a:t>
            </a:r>
            <a:r>
              <a:rPr lang="en-US" dirty="0" smtClean="0">
                <a:solidFill>
                  <a:srgbClr val="00B050"/>
                </a:solidFill>
              </a:rPr>
              <a:t>, Micro, B. </a:t>
            </a:r>
            <a:r>
              <a:rPr lang="en-US" dirty="0" err="1" smtClean="0">
                <a:solidFill>
                  <a:srgbClr val="00B050"/>
                </a:solidFill>
              </a:rPr>
              <a:t>Pharma</a:t>
            </a:r>
            <a:r>
              <a:rPr lang="en-US" dirty="0" smtClean="0">
                <a:solidFill>
                  <a:srgbClr val="00B050"/>
                </a:solidFill>
              </a:rPr>
              <a:t>, BDS, Applied Science.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Ad: Written Test and Interview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Inst: 	</a:t>
            </a:r>
          </a:p>
          <a:p>
            <a:pPr>
              <a:buNone/>
            </a:pPr>
            <a:r>
              <a:rPr lang="en-US" dirty="0" smtClean="0"/>
              <a:t>1.   Punjabi University, Chandigarh.</a:t>
            </a:r>
          </a:p>
          <a:p>
            <a:pPr>
              <a:buNone/>
            </a:pPr>
            <a:r>
              <a:rPr lang="en-US" dirty="0" smtClean="0"/>
              <a:t>2.  University of Delhi, Delhi.</a:t>
            </a:r>
          </a:p>
          <a:p>
            <a:pPr>
              <a:buNone/>
            </a:pPr>
            <a:r>
              <a:rPr lang="en-US" dirty="0" smtClean="0"/>
              <a:t>3.  Gujarat University, Ahmadabad.</a:t>
            </a:r>
          </a:p>
          <a:p>
            <a:pPr>
              <a:buNone/>
            </a:pPr>
            <a:r>
              <a:rPr lang="en-US" dirty="0" smtClean="0"/>
              <a:t>4.  Institute of Forensic Science and Criminology,       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dirty="0" err="1" smtClean="0"/>
              <a:t>Budhelkand</a:t>
            </a:r>
            <a:r>
              <a:rPr lang="en-US" dirty="0" smtClean="0"/>
              <a:t> Uni., MP</a:t>
            </a:r>
          </a:p>
          <a:p>
            <a:pPr>
              <a:buNone/>
            </a:pPr>
            <a:r>
              <a:rPr lang="en-US" dirty="0" smtClean="0"/>
              <a:t>5.  </a:t>
            </a:r>
            <a:r>
              <a:rPr lang="en-US" dirty="0" err="1" smtClean="0"/>
              <a:t>Osmania</a:t>
            </a:r>
            <a:r>
              <a:rPr lang="en-US" dirty="0" smtClean="0"/>
              <a:t> University, Hyderabad.</a:t>
            </a:r>
          </a:p>
          <a:p>
            <a:pPr>
              <a:buNone/>
            </a:pPr>
            <a:r>
              <a:rPr lang="en-US" dirty="0" smtClean="0"/>
              <a:t>6.  Faculty of Law, University of </a:t>
            </a:r>
            <a:r>
              <a:rPr lang="en-US" dirty="0" err="1" smtClean="0"/>
              <a:t>Pune</a:t>
            </a:r>
            <a:r>
              <a:rPr lang="en-US" dirty="0" smtClean="0"/>
              <a:t>, </a:t>
            </a:r>
            <a:r>
              <a:rPr lang="en-US" dirty="0" err="1" smtClean="0"/>
              <a:t>Pune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3008313" cy="1708150"/>
          </a:xfrm>
        </p:spPr>
        <p:txBody>
          <a:bodyPr anchor="t">
            <a:no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Distance Education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00174"/>
            <a:ext cx="5111750" cy="5114939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Indira</a:t>
            </a:r>
            <a:r>
              <a:rPr lang="en-US" dirty="0" smtClean="0">
                <a:solidFill>
                  <a:srgbClr val="00B050"/>
                </a:solidFill>
              </a:rPr>
              <a:t> Gandhi National Open University (IGNOU), New Delhi.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ICDEOL.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State Open Universities.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Distance Programmes by Regular Universities.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Approved by Distance Education Council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642918"/>
            <a:ext cx="8382000" cy="85725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Learning without Borders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8"/>
          </a:xfrm>
        </p:spPr>
        <p:txBody>
          <a:bodyPr/>
          <a:lstStyle/>
          <a:p>
            <a:r>
              <a:rPr lang="en-US" dirty="0" smtClean="0"/>
              <a:t>Himachal Pradesh University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85992"/>
            <a:ext cx="764386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2000240"/>
            <a:ext cx="74295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THANKS </a:t>
            </a:r>
          </a:p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Namaskar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Jai Hind 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Jobs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90" y="1428735"/>
            <a:ext cx="3757610" cy="4143405"/>
          </a:xfrm>
        </p:spPr>
        <p:txBody>
          <a:bodyPr/>
          <a:lstStyle/>
          <a:p>
            <a:r>
              <a:rPr lang="en-US" dirty="0" smtClean="0"/>
              <a:t>Government Services</a:t>
            </a:r>
          </a:p>
          <a:p>
            <a:r>
              <a:rPr lang="en-US" dirty="0" smtClean="0"/>
              <a:t>Defence Services</a:t>
            </a:r>
          </a:p>
          <a:p>
            <a:r>
              <a:rPr lang="en-US" dirty="0" smtClean="0"/>
              <a:t>Indian Railways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4186238" cy="3351222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FF0000"/>
                </a:solidFill>
              </a:rPr>
              <a:t>NEET and JEE Mains and advance </a:t>
            </a:r>
          </a:p>
          <a:p>
            <a:r>
              <a:rPr lang="en-IN" sz="3200" dirty="0" smtClean="0">
                <a:solidFill>
                  <a:srgbClr val="FF0000"/>
                </a:solidFill>
              </a:rPr>
              <a:t>Medical  ----- Doctor </a:t>
            </a:r>
          </a:p>
          <a:p>
            <a:r>
              <a:rPr lang="en-IN" sz="3200" dirty="0" smtClean="0">
                <a:solidFill>
                  <a:srgbClr val="FF0000"/>
                </a:solidFill>
              </a:rPr>
              <a:t>and Non – Medical -- Engineer </a:t>
            </a:r>
          </a:p>
          <a:p>
            <a:r>
              <a:rPr lang="en-IN" sz="3200" dirty="0" smtClean="0">
                <a:solidFill>
                  <a:srgbClr val="FF0000"/>
                </a:solidFill>
              </a:rPr>
              <a:t>18/03/2024</a:t>
            </a:r>
          </a:p>
          <a:p>
            <a:endParaRPr lang="en-I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6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858180" cy="107157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UNION PUBLIC SERVICE COMMISSION (UPSC)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Indian foreign Services – IFS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Indian Administrative Services – IAS</a:t>
            </a:r>
          </a:p>
          <a:p>
            <a:r>
              <a:rPr lang="en-US" dirty="0" smtClean="0"/>
              <a:t>Indian Police  Services - IPS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Indian Revenue Services – IRS</a:t>
            </a:r>
          </a:p>
          <a:p>
            <a:r>
              <a:rPr lang="en-US" dirty="0" smtClean="0"/>
              <a:t>Group A and Group B Services in various Central and State Govt. Departments ( 26)</a:t>
            </a:r>
          </a:p>
          <a:p>
            <a:r>
              <a:rPr lang="en-US" dirty="0" smtClean="0">
                <a:hlinkClick r:id="rId2"/>
              </a:rPr>
              <a:t>www.upsc.org</a:t>
            </a:r>
            <a:r>
              <a:rPr lang="en-US" dirty="0" smtClean="0"/>
              <a:t>  </a:t>
            </a:r>
          </a:p>
          <a:p>
            <a:r>
              <a:rPr lang="en-US" dirty="0" smtClean="0">
                <a:hlinkClick r:id="rId3"/>
              </a:rPr>
              <a:t>www.upsconline.nic.in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7858180" cy="150019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HPPSC-http://www.hppsc.hp.gov.in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  <a:hlinkClick r:id="rId2"/>
              </a:rPr>
              <a:t>www.hppsc.hp.gov.in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5004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HAS Examination</a:t>
            </a:r>
          </a:p>
          <a:p>
            <a:r>
              <a:rPr lang="en-US" dirty="0" smtClean="0"/>
              <a:t>SDM (Sub Division Magistrate 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Deputy Superintendent of Police (Dy. S. P.)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BDO / ETO</a:t>
            </a:r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Tehshildar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Scientific Officer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6786610" cy="64294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Defence</a:t>
            </a:r>
            <a:r>
              <a:rPr lang="en-US" sz="3200" b="1" dirty="0" smtClean="0">
                <a:solidFill>
                  <a:srgbClr val="FF0000"/>
                </a:solidFill>
              </a:rPr>
              <a:t> Ministry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143116"/>
            <a:ext cx="8358246" cy="435771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u="sng" dirty="0" smtClean="0">
                <a:hlinkClick r:id="rId2"/>
              </a:rPr>
              <a:t>www.careerairforce.nic.in</a:t>
            </a:r>
            <a:r>
              <a:rPr lang="en-US" u="sng" dirty="0" smtClean="0"/>
              <a:t> </a:t>
            </a:r>
            <a:r>
              <a:rPr lang="en-US" dirty="0" smtClean="0"/>
              <a:t>   </a:t>
            </a:r>
          </a:p>
          <a:p>
            <a:r>
              <a:rPr lang="en-US" b="1" dirty="0" smtClean="0"/>
              <a:t>1. Combined Defence Services Examination (men’s only).</a:t>
            </a:r>
          </a:p>
          <a:p>
            <a:pPr>
              <a:buNone/>
            </a:pPr>
            <a:r>
              <a:rPr lang="en-US" b="1" dirty="0" smtClean="0"/>
              <a:t>         Two times in a year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     B. Sc. Physics – 60% Marks, Age: 19-23 Years</a:t>
            </a:r>
          </a:p>
          <a:p>
            <a:r>
              <a:rPr lang="en-US" b="1" dirty="0" smtClean="0"/>
              <a:t>2. Short Service Commission (Men and Women)</a:t>
            </a:r>
            <a:endParaRPr lang="en-US" dirty="0" smtClean="0"/>
          </a:p>
          <a:p>
            <a:r>
              <a:rPr lang="en-US" dirty="0" smtClean="0"/>
              <a:t>     B. Sc. Physics- 60% Marks, Age: 19-23 Years</a:t>
            </a:r>
          </a:p>
          <a:p>
            <a:r>
              <a:rPr lang="en-US" b="1" dirty="0" smtClean="0"/>
              <a:t>3. Ground Duty Branches (Men and Women)</a:t>
            </a:r>
            <a:endParaRPr lang="en-US" dirty="0" smtClean="0"/>
          </a:p>
          <a:p>
            <a:r>
              <a:rPr lang="en-US" b="1" dirty="0" smtClean="0"/>
              <a:t>a</a:t>
            </a:r>
            <a:r>
              <a:rPr lang="en-US" dirty="0" smtClean="0"/>
              <a:t>. </a:t>
            </a:r>
            <a:r>
              <a:rPr lang="en-US" b="1" dirty="0" smtClean="0"/>
              <a:t>Administration, 	b. Logistics, 	c. Accounts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B. Sc. Physics- 60%  or M. Sc. Physics- 50% Marks,  Age: 20-23 Yrs</a:t>
            </a:r>
          </a:p>
          <a:p>
            <a:r>
              <a:rPr lang="en-US" b="1" dirty="0" smtClean="0"/>
              <a:t>d. Education		e. Meteorology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M. Sc. Physics- 50% Marks, Age: 20-25 Years</a:t>
            </a:r>
          </a:p>
          <a:p>
            <a:r>
              <a:rPr lang="en-US" b="1" dirty="0" smtClean="0"/>
              <a:t>4. Technician</a:t>
            </a:r>
            <a:r>
              <a:rPr lang="en-US" dirty="0" smtClean="0"/>
              <a:t>- B. Sc. Physics, 50% Marks, Age – below 45 Years, </a:t>
            </a:r>
          </a:p>
          <a:p>
            <a:pPr>
              <a:buNone/>
            </a:pPr>
            <a:r>
              <a:rPr lang="en-US" dirty="0" smtClean="0"/>
              <a:t>	 Selection through written test, 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Scientific Assistant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CSIR- 41Institutes </a:t>
            </a:r>
            <a:r>
              <a:rPr lang="en-US" dirty="0" smtClean="0">
                <a:hlinkClick r:id="rId2"/>
              </a:rPr>
              <a:t>www.csir.res.org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DST – 22 Institutes </a:t>
            </a:r>
            <a:r>
              <a:rPr lang="en-US" dirty="0" smtClean="0">
                <a:hlinkClick r:id="rId3"/>
              </a:rPr>
              <a:t>www.dst.gov.in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DRDO – 48 Institutes </a:t>
            </a:r>
            <a:r>
              <a:rPr lang="en-US" dirty="0" smtClean="0">
                <a:hlinkClick r:id="rId4"/>
              </a:rPr>
              <a:t>http://drdo.gov.in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Dept of Biotech – 11 Inst. </a:t>
            </a:r>
            <a:r>
              <a:rPr lang="en-US" dirty="0" smtClean="0">
                <a:hlinkClick r:id="rId5"/>
              </a:rPr>
              <a:t>http://dbtindia.nic.in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Agri</a:t>
            </a:r>
            <a:r>
              <a:rPr lang="en-US" dirty="0" smtClean="0"/>
              <a:t>- ICAR – 69 Institutes </a:t>
            </a:r>
            <a:r>
              <a:rPr lang="en-US" dirty="0" smtClean="0">
                <a:hlinkClick r:id="rId6"/>
              </a:rPr>
              <a:t>www.icar.org.in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Min. of Food processing Industries -23 Inst. </a:t>
            </a:r>
            <a:r>
              <a:rPr lang="en-US" dirty="0" smtClean="0">
                <a:hlinkClick r:id="rId7"/>
              </a:rPr>
              <a:t>http://mofpi.nic.in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Min. of Agro &amp; Rural Industries – 11 Inst. </a:t>
            </a:r>
            <a:r>
              <a:rPr lang="en-US" dirty="0" smtClean="0">
                <a:hlinkClick r:id="rId8"/>
              </a:rPr>
              <a:t>http://msme.gov.in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Nuclear Technology – 07 Div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EL: B. Sc. </a:t>
            </a:r>
            <a:r>
              <a:rPr lang="en-US" dirty="0" err="1" smtClean="0">
                <a:solidFill>
                  <a:srgbClr val="7030A0"/>
                </a:solidFill>
              </a:rPr>
              <a:t>Phy</a:t>
            </a:r>
            <a:r>
              <a:rPr lang="en-US" dirty="0" smtClean="0">
                <a:solidFill>
                  <a:srgbClr val="7030A0"/>
                </a:solidFill>
              </a:rPr>
              <a:t>. </a:t>
            </a:r>
            <a:r>
              <a:rPr lang="en-US" dirty="0" err="1" smtClean="0">
                <a:solidFill>
                  <a:srgbClr val="7030A0"/>
                </a:solidFill>
              </a:rPr>
              <a:t>Chem</a:t>
            </a:r>
            <a:r>
              <a:rPr lang="en-US" dirty="0" smtClean="0">
                <a:solidFill>
                  <a:srgbClr val="7030A0"/>
                </a:solidFill>
              </a:rPr>
              <a:t>, Bio. Geo, Agri. BT, IT and NT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878</Words>
  <Application>Microsoft Office PowerPoint</Application>
  <PresentationFormat>On-screen Show (4:3)</PresentationFormat>
  <Paragraphs>159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Rakesh Rathore  Associate Professor of Physics Government Degree College Chamba (H. P.)   Today --- dated 18/03/2024</vt:lpstr>
      <vt:lpstr>Survey by Students Response</vt:lpstr>
      <vt:lpstr>Government Jobs</vt:lpstr>
      <vt:lpstr>Slide 4</vt:lpstr>
      <vt:lpstr>UNION PUBLIC SERVICE COMMISSION (UPSC)</vt:lpstr>
      <vt:lpstr>Slide 6</vt:lpstr>
      <vt:lpstr> HPPSC-http://www.hppsc.hp.gov.in www.hppsc.hp.gov.in </vt:lpstr>
      <vt:lpstr>Defence Ministry</vt:lpstr>
      <vt:lpstr>Scientific Assistant</vt:lpstr>
      <vt:lpstr>Oil and Natural Gas Commission</vt:lpstr>
      <vt:lpstr>Slide 11</vt:lpstr>
      <vt:lpstr>Slide 12</vt:lpstr>
      <vt:lpstr>Slide 13</vt:lpstr>
      <vt:lpstr>INDIAN COST GUARD www.indiancoastguard.nic.in </vt:lpstr>
      <vt:lpstr> Central Bureau of Investigation (CBI) </vt:lpstr>
      <vt:lpstr>Indian Forest Service Examination (UPSC)</vt:lpstr>
      <vt:lpstr>UNION PUBLIC SERVICE COMMISSION (UPSC)</vt:lpstr>
      <vt:lpstr>BARC,    IGCAR  Indira Gandhi Centre for Atomic Research</vt:lpstr>
      <vt:lpstr>Higher Study - Master Degree from the Universities</vt:lpstr>
      <vt:lpstr>Interested in SPORTS</vt:lpstr>
      <vt:lpstr>Slide 21</vt:lpstr>
      <vt:lpstr> FORENSIC SCIENCE (FORENSICS) </vt:lpstr>
      <vt:lpstr>Slide 23</vt:lpstr>
      <vt:lpstr>Distance Education</vt:lpstr>
      <vt:lpstr>Himachal Pradesh University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one</dc:title>
  <dc:creator>my</dc:creator>
  <cp:lastModifiedBy>DELL</cp:lastModifiedBy>
  <cp:revision>84</cp:revision>
  <dcterms:created xsi:type="dcterms:W3CDTF">2018-09-12T16:19:56Z</dcterms:created>
  <dcterms:modified xsi:type="dcterms:W3CDTF">2025-03-08T03:46:14Z</dcterms:modified>
</cp:coreProperties>
</file>